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4" r:id="rId2"/>
  </p:sldMasterIdLst>
  <p:notesMasterIdLst>
    <p:notesMasterId r:id="rId12"/>
  </p:notesMasterIdLst>
  <p:handoutMasterIdLst>
    <p:handoutMasterId r:id="rId13"/>
  </p:handoutMasterIdLst>
  <p:sldIdLst>
    <p:sldId id="275" r:id="rId3"/>
    <p:sldId id="320" r:id="rId4"/>
    <p:sldId id="298" r:id="rId5"/>
    <p:sldId id="321" r:id="rId6"/>
    <p:sldId id="322" r:id="rId7"/>
    <p:sldId id="323" r:id="rId8"/>
    <p:sldId id="326" r:id="rId9"/>
    <p:sldId id="327" r:id="rId10"/>
    <p:sldId id="32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513" autoAdjust="0"/>
    <p:restoredTop sz="94678" autoAdjust="0"/>
  </p:normalViewPr>
  <p:slideViewPr>
    <p:cSldViewPr snapToGrid="0">
      <p:cViewPr varScale="1">
        <p:scale>
          <a:sx n="86" d="100"/>
          <a:sy n="86" d="100"/>
        </p:scale>
        <p:origin x="-344" y="-112"/>
      </p:cViewPr>
      <p:guideLst>
        <p:guide orient="horz" pos="2160"/>
        <p:guide orient="horz" pos="4128"/>
        <p:guide pos="3840"/>
        <p:guide pos="729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253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96EA6-6F25-4F19-87BA-7ADCC16DAEFF}" type="datetimeFigureOut">
              <a:rPr lang="en-US" smtClean="0"/>
              <a:t>14-6-9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E50CC-F33A-4EF4-9F12-93EC4A21A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295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C172E-A8B5-46F6-B05C-DFA3E2E0F207}" type="datetimeFigureOut">
              <a:rPr lang="en-US" smtClean="0"/>
              <a:t>14-6-9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74CE4-FBD8-4481-AEFB-CA53E599A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268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280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4" name="Rectangle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5" name="Rectangle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6" name="Rectangle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7" name="Rectangle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Rectangle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8940800" y="4206240"/>
            <a:ext cx="1280160" cy="457200"/>
          </a:xfrm>
        </p:spPr>
        <p:txBody>
          <a:bodyPr/>
          <a:lstStyle/>
          <a:p>
            <a:fld id="{4E708F12-96AD-4ED4-8132-A78F5E42C1F5}" type="datetime1">
              <a:rPr lang="en-US" smtClean="0"/>
              <a:t>14-6-9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7213600" y="4205288"/>
            <a:ext cx="1727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2401888"/>
            <a:ext cx="112776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6520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FA170-8299-44AD-AEEF-FC686C3D7804}" type="datetime1">
              <a:rPr lang="en-US" smtClean="0"/>
              <a:t>14-6-9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28313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763A-68EC-4ECD-9620-D9FE9CDDD622}" type="datetime1">
              <a:rPr lang="en-US" smtClean="0"/>
              <a:t>14-6-9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143000"/>
            <a:ext cx="8331200" cy="5448300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1143000"/>
            <a:ext cx="2540000" cy="5448300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72277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8BEDD-6160-49BB-B372-861DE7DE9BA5}" type="datetime1">
              <a:rPr lang="en-US" smtClean="0"/>
              <a:t>14-6-9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61921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819F-B7FD-4B29-8F66-9E318144BC2A}" type="datetime1">
              <a:rPr lang="en-US" smtClean="0"/>
              <a:t>14-6-9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981201"/>
            <a:ext cx="103632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70985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159C-B6E0-4F10-9F4A-2FA57003B139}" type="datetime1">
              <a:rPr lang="en-US" smtClean="0"/>
              <a:t>14-6-9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341875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341875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16354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170CBBB-D1D1-4386-A5E9-07F3477B78F3}" type="datetime1">
              <a:rPr lang="en-US" smtClean="0"/>
              <a:t>14-6-9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91830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/>
          <a:lstStyle/>
          <a:p>
            <a:fld id="{9FA4CAD8-0EA7-4615-B69B-B2F199EF3A93}" type="datetime1">
              <a:rPr lang="en-US" smtClean="0"/>
              <a:t>14-6-9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84060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4BD7-6953-492C-921B-E68B2D7F14C8}" type="datetime1">
              <a:rPr lang="en-US" smtClean="0"/>
              <a:t>14-6-9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22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17D9B-D4D3-4E23-88DF-2E354FA43196}" type="datetime1">
              <a:rPr lang="en-US" smtClean="0"/>
              <a:t>14-6-9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050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580573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7995" y="1101970"/>
            <a:ext cx="451104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23075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F67C5-D04E-4576-B61C-12ABA14BBD6C}" type="datetime1">
              <a:rPr lang="en-US" smtClean="0"/>
              <a:t>14-6-9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93174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0" name="Rectangle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1" name="Rectangle 30"/>
          <p:cNvSpPr/>
          <p:nvPr/>
        </p:nvSpPr>
        <p:spPr>
          <a:xfrm flipV="1">
            <a:off x="7213577" y="360247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2" name="Rectangle 31"/>
          <p:cNvSpPr/>
          <p:nvPr/>
        </p:nvSpPr>
        <p:spPr>
          <a:xfrm flipV="1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5" name="Rectangle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8" name="Rectangle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9" name="Rectangle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40" name="Rectangle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C20F09E4-6EA4-4BF3-9FC8-FF40373B88E6}" type="datetime1">
              <a:rPr lang="en-US" smtClean="0"/>
              <a:t>14-6-9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46487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tx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25711" y="6211669"/>
            <a:ext cx="82219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THU | BEIJING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139172"/>
            <a:ext cx="6604000" cy="1752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/>
              <a:t>许建林 </a:t>
            </a:r>
            <a:r>
              <a:rPr lang="en-US" altLang="zh-CN" sz="2000" dirty="0" smtClean="0"/>
              <a:t>2011011238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张宏辉 </a:t>
            </a:r>
            <a:r>
              <a:rPr lang="en-US" altLang="zh-CN" sz="2000" dirty="0" smtClean="0"/>
              <a:t>2011011237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校园搜索引擎</a:t>
            </a:r>
            <a:r>
              <a:rPr lang="zh-CN" altLang="zh-CN" dirty="0" smtClean="0"/>
              <a:t>-</a:t>
            </a:r>
            <a:r>
              <a:rPr lang="zh-CN" altLang="en-US" dirty="0" smtClean="0"/>
              <a:t>展示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94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48" y="1247437"/>
            <a:ext cx="3910130" cy="1343728"/>
          </a:xfrm>
          <a:prstGeom prst="rect">
            <a:avLst/>
          </a:prstGeom>
        </p:spPr>
      </p:pic>
      <p:sp>
        <p:nvSpPr>
          <p:cNvPr id="3" name="内容占位符 1"/>
          <p:cNvSpPr>
            <a:spLocks noGrp="1"/>
          </p:cNvSpPr>
          <p:nvPr>
            <p:ph idx="1"/>
          </p:nvPr>
        </p:nvSpPr>
        <p:spPr>
          <a:xfrm>
            <a:off x="1261288" y="3242040"/>
            <a:ext cx="3350659" cy="2974655"/>
          </a:xfrm>
        </p:spPr>
        <p:txBody>
          <a:bodyPr>
            <a:normAutofit/>
          </a:bodyPr>
          <a:lstStyle/>
          <a:p>
            <a:r>
              <a:rPr lang="zh-CN" altLang="en-US" sz="2400" b="1" dirty="0" smtClean="0"/>
              <a:t>搜索数据源</a:t>
            </a:r>
            <a:endParaRPr lang="en-US" altLang="zh-CN" sz="2400" b="1" dirty="0" smtClean="0"/>
          </a:p>
          <a:p>
            <a:pPr lvl="8"/>
            <a:endParaRPr lang="en-US" altLang="zh-CN" sz="800" dirty="0" smtClean="0"/>
          </a:p>
          <a:p>
            <a:r>
              <a:rPr lang="zh-CN" altLang="en-US" sz="2400" b="1" dirty="0" smtClean="0"/>
              <a:t>搜索引擎后端</a:t>
            </a:r>
            <a:endParaRPr lang="en-US" altLang="zh-CN" sz="2400" b="1" dirty="0" smtClean="0"/>
          </a:p>
          <a:p>
            <a:pPr lvl="8"/>
            <a:endParaRPr lang="en-US" altLang="zh-CN" sz="1000" b="1" dirty="0" smtClean="0"/>
          </a:p>
          <a:p>
            <a:r>
              <a:rPr lang="zh-CN" altLang="en-US" sz="2400" b="1" dirty="0" smtClean="0"/>
              <a:t>搜索引擎前端</a:t>
            </a:r>
            <a:endParaRPr lang="en-US" altLang="zh-CN" sz="2400" b="1" dirty="0" smtClean="0"/>
          </a:p>
          <a:p>
            <a:pPr lvl="8"/>
            <a:endParaRPr lang="en-US" altLang="zh-CN" sz="1000" b="1" dirty="0" smtClean="0"/>
          </a:p>
          <a:p>
            <a:r>
              <a:rPr lang="zh-CN" altLang="en-US" sz="2400" b="1" dirty="0" smtClean="0"/>
              <a:t>搜索引擎特色展示</a:t>
            </a:r>
            <a:endParaRPr lang="en-US" altLang="zh-CN" sz="2400" b="1" dirty="0" smtClean="0"/>
          </a:p>
          <a:p>
            <a:pPr lvl="8"/>
            <a:endParaRPr lang="en-US" altLang="zh-CN" sz="1000" b="1" dirty="0" smtClean="0"/>
          </a:p>
          <a:p>
            <a:r>
              <a:rPr lang="zh-CN" altLang="en-US" sz="2400" b="1" dirty="0" smtClean="0"/>
              <a:t>总结汇报</a:t>
            </a:r>
            <a:endParaRPr lang="en-US" altLang="zh-CN" sz="2400" b="1" dirty="0" smtClean="0"/>
          </a:p>
        </p:txBody>
      </p:sp>
      <p:pic>
        <p:nvPicPr>
          <p:cNvPr id="2" name="图片 1" descr="屏幕快照 2014-06-09 下午10.12.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706" y="1713119"/>
            <a:ext cx="6332619" cy="395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2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/>
              <a:t>官方网页</a:t>
            </a:r>
            <a:endParaRPr lang="en-US" altLang="zh-CN" b="1" dirty="0"/>
          </a:p>
          <a:p>
            <a:pPr lvl="1"/>
            <a:r>
              <a:rPr lang="zh-CN" altLang="en-US" sz="2400" dirty="0" smtClean="0">
                <a:latin typeface="+mn-ea"/>
              </a:rPr>
              <a:t>来源</a:t>
            </a:r>
            <a:r>
              <a:rPr lang="zh-CN" altLang="zh-CN" sz="2400" dirty="0" smtClean="0">
                <a:latin typeface="+mn-ea"/>
              </a:rPr>
              <a:t>：</a:t>
            </a:r>
            <a:r>
              <a:rPr lang="zh-CN" altLang="en-US" sz="2400" dirty="0" smtClean="0">
                <a:latin typeface="+mn-ea"/>
              </a:rPr>
              <a:t>5</a:t>
            </a:r>
            <a:r>
              <a:rPr lang="en-US" altLang="zh-CN" sz="2400" dirty="0" smtClean="0">
                <a:latin typeface="+mn-ea"/>
              </a:rPr>
              <a:t>00</a:t>
            </a:r>
            <a:r>
              <a:rPr lang="zh-CN" altLang="en-US" sz="2400" dirty="0" smtClean="0">
                <a:latin typeface="+mn-ea"/>
              </a:rPr>
              <a:t>余个网站</a:t>
            </a:r>
            <a:endParaRPr lang="en-US" altLang="zh-CN" sz="2400" dirty="0" smtClean="0">
              <a:latin typeface="+mn-ea"/>
            </a:endParaRPr>
          </a:p>
          <a:p>
            <a:pPr lvl="1"/>
            <a:r>
              <a:rPr lang="zh-CN" altLang="en-US" sz="2400" dirty="0">
                <a:latin typeface="+mn-ea"/>
              </a:rPr>
              <a:t>工具</a:t>
            </a:r>
            <a:r>
              <a:rPr lang="zh-CN" altLang="en-US" sz="2400" dirty="0" smtClean="0">
                <a:latin typeface="+mn-ea"/>
              </a:rPr>
              <a:t>：</a:t>
            </a:r>
            <a:r>
              <a:rPr lang="en-US" altLang="zh-CN" sz="2400" dirty="0" err="1" smtClean="0">
                <a:latin typeface="+mn-ea"/>
              </a:rPr>
              <a:t>Heritrix</a:t>
            </a:r>
            <a:endParaRPr lang="en-US" altLang="zh-CN" sz="2400" dirty="0" smtClean="0">
              <a:latin typeface="+mn-ea"/>
            </a:endParaRPr>
          </a:p>
          <a:p>
            <a:pPr lvl="1"/>
            <a:r>
              <a:rPr lang="zh-CN" altLang="en-US" sz="2400" dirty="0" smtClean="0">
                <a:latin typeface="+mn-ea"/>
              </a:rPr>
              <a:t>数据量：共索引</a:t>
            </a:r>
            <a:r>
              <a:rPr lang="en-US" altLang="zh-CN" sz="2400" dirty="0" smtClean="0">
                <a:latin typeface="+mn-ea"/>
              </a:rPr>
              <a:t>25</a:t>
            </a:r>
            <a:r>
              <a:rPr lang="zh-CN" altLang="en-US" sz="2400" dirty="0" smtClean="0">
                <a:latin typeface="+mn-ea"/>
              </a:rPr>
              <a:t>万个文档</a:t>
            </a:r>
            <a:endParaRPr lang="en-US" altLang="zh-CN" sz="2400" dirty="0" smtClean="0">
              <a:latin typeface="+mn-ea"/>
            </a:endParaRPr>
          </a:p>
          <a:p>
            <a:pPr lvl="1"/>
            <a:endParaRPr lang="en-US" altLang="zh-CN" sz="2200" dirty="0" smtClean="0"/>
          </a:p>
          <a:p>
            <a:r>
              <a:rPr lang="zh-CN" altLang="en-US" b="1" dirty="0" smtClean="0"/>
              <a:t>人人公共主页</a:t>
            </a:r>
            <a:endParaRPr lang="en-US" altLang="zh-CN" b="1" dirty="0" smtClean="0"/>
          </a:p>
          <a:p>
            <a:pPr lvl="1"/>
            <a:r>
              <a:rPr lang="zh-CN" altLang="en-US" sz="2400" dirty="0" smtClean="0"/>
              <a:t>来源：</a:t>
            </a:r>
            <a:r>
              <a:rPr lang="en-US" altLang="zh-CN" sz="2400" dirty="0" smtClean="0"/>
              <a:t>80</a:t>
            </a:r>
            <a:r>
              <a:rPr lang="zh-CN" altLang="en-US" sz="2400" dirty="0" smtClean="0"/>
              <a:t>个公共主页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工具：人人</a:t>
            </a:r>
            <a:r>
              <a:rPr lang="en-US" altLang="zh-CN" sz="2400" dirty="0" smtClean="0"/>
              <a:t>API</a:t>
            </a:r>
          </a:p>
          <a:p>
            <a:pPr lvl="1"/>
            <a:r>
              <a:rPr lang="zh-CN" altLang="en-US" sz="2400" dirty="0" smtClean="0"/>
              <a:t>数据量：</a:t>
            </a:r>
            <a:r>
              <a:rPr lang="zh-CN" altLang="zh-CN" sz="2400" dirty="0" smtClean="0"/>
              <a:t>8</a:t>
            </a:r>
            <a:r>
              <a:rPr lang="en-US" altLang="zh-CN" sz="2400" dirty="0" smtClean="0"/>
              <a:t>000</a:t>
            </a:r>
            <a:r>
              <a:rPr lang="zh-CN" altLang="en-US" sz="2400" dirty="0" smtClean="0"/>
              <a:t>条状态，</a:t>
            </a:r>
            <a:r>
              <a:rPr lang="en-US" altLang="zh-CN" sz="2400" dirty="0" smtClean="0"/>
              <a:t>5000</a:t>
            </a:r>
            <a:r>
              <a:rPr lang="zh-CN" altLang="en-US" sz="2400" dirty="0" smtClean="0"/>
              <a:t>篇日志</a:t>
            </a:r>
            <a:endParaRPr lang="en-US" altLang="zh-CN" sz="2400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搜索数据源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906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b="1" dirty="0" smtClean="0"/>
              <a:t>要点</a:t>
            </a:r>
            <a:endParaRPr kumimoji="1" lang="en-US" altLang="zh-CN" b="1" dirty="0" smtClean="0"/>
          </a:p>
          <a:p>
            <a:pPr lvl="8"/>
            <a:endParaRPr kumimoji="1" lang="en-US" altLang="zh-CN" sz="1000" dirty="0" smtClean="0">
              <a:latin typeface="+mn-ea"/>
            </a:endParaRPr>
          </a:p>
          <a:p>
            <a:pPr lvl="1"/>
            <a:r>
              <a:rPr kumimoji="1" lang="en-US" altLang="zh-CN" sz="2200" dirty="0" smtClean="0">
                <a:latin typeface="+mn-ea"/>
              </a:rPr>
              <a:t>Lucene</a:t>
            </a:r>
            <a:r>
              <a:rPr kumimoji="1" lang="zh-CN" altLang="en-US" sz="2200" dirty="0" smtClean="0">
                <a:latin typeface="+mn-ea"/>
              </a:rPr>
              <a:t>框架，重写评分函数</a:t>
            </a:r>
            <a:endParaRPr kumimoji="1" lang="en-US" altLang="zh-CN" sz="2200" dirty="0" smtClean="0">
              <a:latin typeface="+mn-ea"/>
            </a:endParaRPr>
          </a:p>
          <a:p>
            <a:pPr lvl="8"/>
            <a:endParaRPr kumimoji="1" lang="en-US" altLang="zh-CN" sz="1200" dirty="0" smtClean="0">
              <a:latin typeface="+mn-ea"/>
            </a:endParaRPr>
          </a:p>
          <a:p>
            <a:pPr lvl="1"/>
            <a:r>
              <a:rPr kumimoji="1" lang="zh-CN" altLang="en-US" sz="2200" dirty="0" smtClean="0">
                <a:latin typeface="+mn-ea"/>
              </a:rPr>
              <a:t>多域多关键字搜索，可指定搜索域</a:t>
            </a:r>
            <a:endParaRPr kumimoji="1" lang="en-US" altLang="zh-CN" sz="2200" dirty="0">
              <a:latin typeface="+mn-ea"/>
            </a:endParaRPr>
          </a:p>
          <a:p>
            <a:pPr lvl="8"/>
            <a:endParaRPr kumimoji="1" lang="en-US" altLang="zh-CN" sz="1200" dirty="0" smtClean="0">
              <a:latin typeface="+mn-ea"/>
            </a:endParaRPr>
          </a:p>
          <a:p>
            <a:pPr lvl="1"/>
            <a:r>
              <a:rPr lang="en-US" altLang="zh-CN" sz="2200" dirty="0" smtClean="0"/>
              <a:t>BM25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Score</a:t>
            </a:r>
            <a:r>
              <a:rPr lang="zh-CN" altLang="en-US" sz="2200" dirty="0" smtClean="0"/>
              <a:t>，</a:t>
            </a:r>
            <a:r>
              <a:rPr lang="en-US" altLang="zh-CN" sz="2200" dirty="0" smtClean="0"/>
              <a:t>PageRank</a:t>
            </a:r>
            <a:r>
              <a:rPr lang="zh-CN" altLang="en-US" sz="2200" dirty="0" smtClean="0"/>
              <a:t>，</a:t>
            </a:r>
            <a:r>
              <a:rPr lang="en-US" altLang="zh-CN" sz="2200" dirty="0" smtClean="0"/>
              <a:t>Time</a:t>
            </a:r>
            <a:endParaRPr kumimoji="1" lang="en-US" altLang="zh-CN" sz="2200" dirty="0" smtClean="0">
              <a:latin typeface="+mn-ea"/>
            </a:endParaRPr>
          </a:p>
          <a:p>
            <a:pPr lvl="8"/>
            <a:endParaRPr kumimoji="1" lang="en-US" altLang="zh-CN" sz="1200" dirty="0" smtClean="0">
              <a:latin typeface="+mn-ea"/>
            </a:endParaRPr>
          </a:p>
          <a:p>
            <a:pPr lvl="1"/>
            <a:r>
              <a:rPr kumimoji="1" lang="en-US" altLang="en-US" sz="2200" dirty="0" smtClean="0">
                <a:latin typeface="+mn-ea"/>
              </a:rPr>
              <a:t>GBRT</a:t>
            </a:r>
            <a:r>
              <a:rPr kumimoji="1" lang="zh-CN" altLang="en-US" sz="2200" dirty="0">
                <a:latin typeface="+mn-ea"/>
              </a:rPr>
              <a:t> </a:t>
            </a:r>
            <a:r>
              <a:rPr kumimoji="1" lang="zh-CN" altLang="en-US" sz="2200" dirty="0" smtClean="0">
                <a:latin typeface="+mn-ea"/>
              </a:rPr>
              <a:t>训练各项参数</a:t>
            </a:r>
            <a:endParaRPr kumimoji="1" lang="en-US" altLang="zh-CN" sz="2200" dirty="0" smtClean="0">
              <a:latin typeface="+mn-ea"/>
            </a:endParaRPr>
          </a:p>
          <a:p>
            <a:pPr lvl="8"/>
            <a:endParaRPr kumimoji="1" lang="en-US" altLang="zh-CN" sz="1200" dirty="0" smtClean="0">
              <a:latin typeface="+mn-ea"/>
            </a:endParaRPr>
          </a:p>
          <a:p>
            <a:pPr lvl="1"/>
            <a:r>
              <a:rPr kumimoji="1" lang="zh-CN" altLang="en-US" sz="2200" dirty="0" smtClean="0">
                <a:latin typeface="+mn-ea"/>
              </a:rPr>
              <a:t>垂直搜索、页面去重、热门搜索、相关搜索</a:t>
            </a:r>
            <a:endParaRPr kumimoji="1" lang="en-US" altLang="zh-CN" sz="2200" dirty="0" smtClean="0">
              <a:latin typeface="+mn-ea"/>
            </a:endParaRPr>
          </a:p>
          <a:p>
            <a:pPr marL="411480" lvl="1" indent="0">
              <a:buNone/>
            </a:pPr>
            <a:endParaRPr kumimoji="1" lang="en-US" altLang="zh-CN" sz="2400" dirty="0" smtClean="0">
              <a:latin typeface="+mn-ea"/>
            </a:endParaRPr>
          </a:p>
          <a:p>
            <a:pPr lvl="1"/>
            <a:endParaRPr kumimoji="1" lang="en-US" altLang="zh-CN" sz="2400" dirty="0" smtClean="0">
              <a:latin typeface="+mn-ea"/>
            </a:endParaRPr>
          </a:p>
          <a:p>
            <a:pPr lvl="8"/>
            <a:endParaRPr kumimoji="1" lang="en-US" altLang="zh-CN" sz="1200" dirty="0" smtClean="0">
              <a:latin typeface="+mn-ea"/>
            </a:endParaRPr>
          </a:p>
          <a:p>
            <a:pPr lvl="1"/>
            <a:endParaRPr kumimoji="1" lang="en-US" altLang="zh-CN" sz="2400" dirty="0" smtClean="0">
              <a:latin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搜索引擎后端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359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65760" lvl="1" indent="-256032">
              <a:buClr>
                <a:schemeClr val="accent3"/>
              </a:buClr>
              <a:buFont typeface="Georgia"/>
              <a:buChar char="•"/>
            </a:pPr>
            <a:r>
              <a:rPr kumimoji="1" lang="zh-CN" altLang="en-US" b="1" dirty="0"/>
              <a:t>前后端完全分离</a:t>
            </a:r>
            <a:endParaRPr kumimoji="1" lang="en-US" altLang="zh-CN" b="1" dirty="0"/>
          </a:p>
          <a:p>
            <a:pPr lvl="1"/>
            <a:r>
              <a:rPr kumimoji="1" lang="zh-CN" altLang="en-US" sz="2200" dirty="0" smtClean="0"/>
              <a:t>前端：</a:t>
            </a:r>
            <a:r>
              <a:rPr kumimoji="1" lang="en-US" altLang="zh-CN" sz="2200" dirty="0" smtClean="0"/>
              <a:t>Python</a:t>
            </a:r>
            <a:r>
              <a:rPr kumimoji="1" lang="en-US" altLang="zh-CN" sz="2200" dirty="0"/>
              <a:t>-</a:t>
            </a:r>
            <a:r>
              <a:rPr kumimoji="1" lang="en-US" altLang="zh-CN" sz="2200" dirty="0" err="1"/>
              <a:t>Django</a:t>
            </a:r>
            <a:r>
              <a:rPr kumimoji="1" lang="zh-CN" altLang="en-US" sz="2200" dirty="0"/>
              <a:t>框架</a:t>
            </a:r>
            <a:r>
              <a:rPr kumimoji="1" lang="en-US" altLang="zh-CN" sz="2200" dirty="0"/>
              <a:t>，</a:t>
            </a:r>
            <a:r>
              <a:rPr kumimoji="1" lang="en-US" altLang="zh-CN" sz="2200" dirty="0" err="1"/>
              <a:t>Jquery</a:t>
            </a:r>
            <a:r>
              <a:rPr lang="zh-CN" altLang="en-US" sz="2200" dirty="0" smtClean="0"/>
              <a:t>实现内容请求与页面跳转</a:t>
            </a:r>
            <a:endParaRPr lang="en-US" altLang="zh-CN" sz="2200" dirty="0" smtClean="0"/>
          </a:p>
          <a:p>
            <a:pPr lvl="8"/>
            <a:endParaRPr lang="en-US" altLang="zh-CN" sz="1000" dirty="0"/>
          </a:p>
          <a:p>
            <a:pPr lvl="1"/>
            <a:r>
              <a:rPr kumimoji="1" lang="zh-CN" altLang="en-US" sz="2200" dirty="0"/>
              <a:t>后端：</a:t>
            </a:r>
            <a:r>
              <a:rPr kumimoji="1" lang="en-US" altLang="zh-CN" sz="2200" dirty="0"/>
              <a:t>Http</a:t>
            </a:r>
            <a:r>
              <a:rPr kumimoji="1" lang="zh-CN" altLang="en-US" sz="2200" dirty="0"/>
              <a:t> </a:t>
            </a:r>
            <a:r>
              <a:rPr kumimoji="1" lang="en-US" altLang="zh-CN" sz="2200" dirty="0" smtClean="0"/>
              <a:t>Server</a:t>
            </a:r>
          </a:p>
          <a:p>
            <a:pPr lvl="8"/>
            <a:endParaRPr kumimoji="1" lang="en-US" altLang="zh-CN" dirty="0" smtClean="0"/>
          </a:p>
          <a:p>
            <a:pPr lvl="8"/>
            <a:endParaRPr kumimoji="1" lang="en-US" altLang="zh-CN" dirty="0" smtClean="0"/>
          </a:p>
          <a:p>
            <a:r>
              <a:rPr kumimoji="1" lang="zh-CN" altLang="en-US" sz="2600" b="1" dirty="0" smtClean="0"/>
              <a:t>前端要点</a:t>
            </a:r>
            <a:endParaRPr kumimoji="1" lang="en-US" altLang="zh-CN" sz="2600" b="1" dirty="0" smtClean="0"/>
          </a:p>
          <a:p>
            <a:pPr lvl="1"/>
            <a:r>
              <a:rPr kumimoji="1" lang="zh-CN" altLang="en-US" sz="2400" dirty="0" smtClean="0"/>
              <a:t>友好的</a:t>
            </a:r>
            <a:r>
              <a:rPr kumimoji="1" lang="en-US" altLang="zh-CN" sz="2400" dirty="0" smtClean="0"/>
              <a:t>UI</a:t>
            </a:r>
            <a:r>
              <a:rPr kumimoji="1" lang="zh-CN" altLang="en-US" sz="2400" dirty="0" smtClean="0"/>
              <a:t>设计，</a:t>
            </a:r>
            <a:r>
              <a:rPr kumimoji="1" lang="en-US" altLang="zh-CN" sz="2400" dirty="0" err="1" smtClean="0"/>
              <a:t>logo</a:t>
            </a:r>
            <a:r>
              <a:rPr kumimoji="1" lang="en-US" altLang="en-US" sz="2400" dirty="0" err="1" smtClean="0"/>
              <a:t>设计</a:t>
            </a:r>
            <a:endParaRPr kumimoji="1" lang="en-US" altLang="en-US" sz="2400" dirty="0" smtClean="0"/>
          </a:p>
          <a:p>
            <a:pPr lvl="1"/>
            <a:endParaRPr kumimoji="1" lang="en-US" altLang="zh-CN" sz="1400" dirty="0" smtClean="0"/>
          </a:p>
          <a:p>
            <a:pPr lvl="1"/>
            <a:r>
              <a:rPr kumimoji="1" lang="zh-CN" altLang="en-US" sz="2400" dirty="0" smtClean="0"/>
              <a:t>垂直搜索展示</a:t>
            </a:r>
            <a:endParaRPr kumimoji="1" lang="en-US" altLang="zh-CN" sz="2400" dirty="0" smtClean="0"/>
          </a:p>
          <a:p>
            <a:pPr lvl="8"/>
            <a:endParaRPr kumimoji="1" lang="en-US" altLang="zh-CN" dirty="0" smtClean="0"/>
          </a:p>
          <a:p>
            <a:pPr lvl="1"/>
            <a:r>
              <a:rPr kumimoji="1" lang="zh-CN" altLang="en-US" sz="2400" dirty="0" smtClean="0"/>
              <a:t>搜索关键字补全功能</a:t>
            </a:r>
            <a:endParaRPr kumimoji="1" lang="en-US" altLang="zh-CN" sz="2400" dirty="0" smtClean="0"/>
          </a:p>
          <a:p>
            <a:pPr lvl="8"/>
            <a:endParaRPr kumimoji="1" lang="en-US" altLang="zh-CN" dirty="0" smtClean="0"/>
          </a:p>
          <a:p>
            <a:pPr lvl="1"/>
            <a:r>
              <a:rPr kumimoji="1" lang="zh-CN" altLang="en-US" sz="2400" dirty="0" smtClean="0"/>
              <a:t>页面去重提示功能</a:t>
            </a:r>
            <a:endParaRPr kumimoji="1" lang="en-US" altLang="zh-CN" sz="2400" dirty="0" smtClean="0"/>
          </a:p>
          <a:p>
            <a:pPr lvl="8"/>
            <a:endParaRPr kumimoji="1" lang="en-US" altLang="zh-CN" dirty="0" smtClean="0"/>
          </a:p>
          <a:p>
            <a:pPr lvl="1"/>
            <a:r>
              <a:rPr kumimoji="1" lang="zh-CN" altLang="en-US" sz="2400" dirty="0" smtClean="0"/>
              <a:t>热门搜索，相关搜索，指定域搜索</a:t>
            </a:r>
            <a:endParaRPr kumimoji="1"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搜索引擎前端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636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考虑时间因素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搜索引擎特色展示</a:t>
            </a:r>
            <a:endParaRPr kumimoji="1" lang="zh-CN" altLang="en-US" dirty="0"/>
          </a:p>
        </p:txBody>
      </p:sp>
      <p:pic>
        <p:nvPicPr>
          <p:cNvPr id="4" name="图片 3" descr="没考虑时间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33" y="1203325"/>
            <a:ext cx="9375366" cy="5178425"/>
          </a:xfrm>
          <a:prstGeom prst="rect">
            <a:avLst/>
          </a:prstGeom>
        </p:spPr>
      </p:pic>
      <p:pic>
        <p:nvPicPr>
          <p:cNvPr id="7" name="图片 6" descr="没考虑时间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82" y="968374"/>
            <a:ext cx="9286875" cy="5136803"/>
          </a:xfrm>
          <a:prstGeom prst="rect">
            <a:avLst/>
          </a:prstGeom>
        </p:spPr>
      </p:pic>
      <p:pic>
        <p:nvPicPr>
          <p:cNvPr id="8" name="图片 7" descr="没考虑时间_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5" y="730251"/>
            <a:ext cx="9096375" cy="502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8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考虑时间因素</a:t>
            </a:r>
            <a:endParaRPr kumimoji="1" lang="en-US" altLang="zh-CN" dirty="0" smtClean="0"/>
          </a:p>
          <a:p>
            <a:pPr lvl="8"/>
            <a:endParaRPr kumimoji="1" lang="en-US" altLang="zh-CN" dirty="0" smtClean="0"/>
          </a:p>
          <a:p>
            <a:r>
              <a:rPr kumimoji="1" lang="zh-CN" altLang="en-US" dirty="0" smtClean="0"/>
              <a:t>考虑页面重复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搜索引擎特色展示</a:t>
            </a:r>
            <a:endParaRPr kumimoji="1" lang="zh-CN" altLang="en-US" dirty="0"/>
          </a:p>
        </p:txBody>
      </p:sp>
      <p:pic>
        <p:nvPicPr>
          <p:cNvPr id="5" name="图片 4" descr="结果重复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85" y="1265040"/>
            <a:ext cx="9612160" cy="5309217"/>
          </a:xfrm>
          <a:prstGeom prst="rect">
            <a:avLst/>
          </a:prstGeom>
        </p:spPr>
      </p:pic>
      <p:pic>
        <p:nvPicPr>
          <p:cNvPr id="6" name="图片 5" descr="结果重复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28" y="1013884"/>
            <a:ext cx="9453400" cy="5236297"/>
          </a:xfrm>
          <a:prstGeom prst="rect">
            <a:avLst/>
          </a:prstGeom>
        </p:spPr>
      </p:pic>
      <p:pic>
        <p:nvPicPr>
          <p:cNvPr id="9" name="图片 8" descr="结果重复_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537" y="735946"/>
            <a:ext cx="9496698" cy="5230603"/>
          </a:xfrm>
          <a:prstGeom prst="rect">
            <a:avLst/>
          </a:prstGeom>
        </p:spPr>
      </p:pic>
      <p:pic>
        <p:nvPicPr>
          <p:cNvPr id="10" name="图片 9" descr="屏幕快照 2014-06-09 下午7.03.0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19" y="1255437"/>
            <a:ext cx="9352372" cy="5151111"/>
          </a:xfrm>
          <a:prstGeom prst="rect">
            <a:avLst/>
          </a:prstGeom>
        </p:spPr>
      </p:pic>
      <p:pic>
        <p:nvPicPr>
          <p:cNvPr id="11" name="图片 10" descr="屏幕快照 2014-06-09 下午7.03.1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68" y="985816"/>
            <a:ext cx="9482266" cy="5200430"/>
          </a:xfrm>
          <a:prstGeom prst="rect">
            <a:avLst/>
          </a:prstGeom>
        </p:spPr>
      </p:pic>
      <p:pic>
        <p:nvPicPr>
          <p:cNvPr id="12" name="图片 11" descr="结果重复_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18" y="3781243"/>
            <a:ext cx="9652000" cy="1384300"/>
          </a:xfrm>
          <a:prstGeom prst="rect">
            <a:avLst/>
          </a:prstGeom>
        </p:spPr>
      </p:pic>
      <p:pic>
        <p:nvPicPr>
          <p:cNvPr id="13" name="图片 12" descr="屏幕快照 2014-06-09 下午9.30.55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58" y="5302775"/>
            <a:ext cx="11432999" cy="131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17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考虑时间因素</a:t>
            </a:r>
            <a:endParaRPr kumimoji="1" lang="en-US" altLang="zh-CN" dirty="0" smtClean="0"/>
          </a:p>
          <a:p>
            <a:pPr lvl="8"/>
            <a:endParaRPr kumimoji="1" lang="en-US" altLang="zh-CN" dirty="0" smtClean="0"/>
          </a:p>
          <a:p>
            <a:r>
              <a:rPr kumimoji="1" lang="zh-CN" altLang="en-US" dirty="0" smtClean="0"/>
              <a:t>考虑页面去重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sz="2200" dirty="0" smtClean="0"/>
              <a:t>垂直搜索：“放假”、“搜索引擎上课”等</a:t>
            </a:r>
            <a:endParaRPr kumimoji="1" lang="en-US" altLang="zh-CN" sz="2200" dirty="0" smtClean="0"/>
          </a:p>
          <a:p>
            <a:r>
              <a:rPr kumimoji="1" lang="zh-CN" altLang="en-US" sz="2200" dirty="0" smtClean="0"/>
              <a:t>人人补充官网信息：“选课”、“</a:t>
            </a:r>
            <a:r>
              <a:rPr kumimoji="1" lang="en-US" altLang="zh-CN" sz="2200" dirty="0" smtClean="0"/>
              <a:t>PX</a:t>
            </a:r>
            <a:r>
              <a:rPr kumimoji="1" lang="zh-CN" altLang="en-US" sz="2200" dirty="0" smtClean="0"/>
              <a:t>”等</a:t>
            </a:r>
            <a:endParaRPr kumimoji="1" lang="en-US" altLang="zh-CN" sz="2200" dirty="0" smtClean="0"/>
          </a:p>
          <a:p>
            <a:r>
              <a:rPr kumimoji="1" lang="zh-CN" altLang="en-US" sz="2200" dirty="0" smtClean="0"/>
              <a:t>指定域搜索：“</a:t>
            </a:r>
            <a:r>
              <a:rPr kumimoji="1" lang="zh-CN" altLang="en-US" sz="2200" smtClean="0"/>
              <a:t>校庆”等</a:t>
            </a:r>
            <a:endParaRPr kumimoji="1" lang="en-US" altLang="zh-CN" sz="2200" dirty="0"/>
          </a:p>
          <a:p>
            <a:endParaRPr kumimoji="1" lang="en-US" altLang="zh-CN" sz="2200" dirty="0" smtClean="0"/>
          </a:p>
          <a:p>
            <a:r>
              <a:rPr kumimoji="1" lang="zh-CN" altLang="en-US" sz="2200" dirty="0" smtClean="0"/>
              <a:t>关键字补全，热门搜索，相关搜素</a:t>
            </a:r>
            <a:endParaRPr kumimoji="1" lang="en-US" altLang="zh-CN" sz="2200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搜索引擎特色展示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05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 smtClean="0"/>
              <a:t>索引数据量大</a:t>
            </a:r>
            <a:endParaRPr kumimoji="1" lang="en-US" altLang="zh-CN" dirty="0" smtClean="0"/>
          </a:p>
          <a:p>
            <a:pPr lvl="1"/>
            <a:r>
              <a:rPr kumimoji="1" lang="zh-CN" altLang="en-US" sz="2200" dirty="0" smtClean="0"/>
              <a:t>索引</a:t>
            </a:r>
            <a:r>
              <a:rPr kumimoji="1" lang="en-US" altLang="zh-CN" sz="2200" dirty="0" smtClean="0"/>
              <a:t>26</a:t>
            </a:r>
            <a:r>
              <a:rPr kumimoji="1" lang="zh-CN" altLang="en-US" sz="2200" dirty="0" smtClean="0"/>
              <a:t>万文档，索引文件</a:t>
            </a:r>
            <a:r>
              <a:rPr kumimoji="1" lang="en-US" altLang="zh-CN" sz="2200" dirty="0" smtClean="0"/>
              <a:t>1.87G</a:t>
            </a:r>
          </a:p>
          <a:p>
            <a:pPr lvl="1"/>
            <a:r>
              <a:rPr kumimoji="1" lang="zh-CN" altLang="en-US" sz="2200" dirty="0" smtClean="0"/>
              <a:t>来源官方网站、人人公共主页等</a:t>
            </a:r>
            <a:endParaRPr kumimoji="1" lang="en-US" altLang="zh-CN" sz="2200" dirty="0" smtClean="0"/>
          </a:p>
          <a:p>
            <a:pPr lvl="8"/>
            <a:endParaRPr kumimoji="1" lang="en-US" altLang="zh-CN" dirty="0" smtClean="0"/>
          </a:p>
          <a:p>
            <a:r>
              <a:rPr kumimoji="1" lang="zh-CN" altLang="en-US" dirty="0" smtClean="0"/>
              <a:t>搜索效果好</a:t>
            </a:r>
            <a:endParaRPr kumimoji="1" lang="en-US" altLang="zh-CN" dirty="0" smtClean="0"/>
          </a:p>
          <a:p>
            <a:pPr lvl="1"/>
            <a:r>
              <a:rPr kumimoji="1" lang="zh-CN" altLang="en-US" sz="2200" dirty="0" smtClean="0"/>
              <a:t>考虑时间因素</a:t>
            </a:r>
            <a:endParaRPr kumimoji="1" lang="en-US" altLang="zh-CN" sz="2200" dirty="0" smtClean="0"/>
          </a:p>
          <a:p>
            <a:pPr lvl="1"/>
            <a:r>
              <a:rPr kumimoji="1" lang="en-US" altLang="zh-CN" sz="2200" dirty="0" smtClean="0"/>
              <a:t>GBRT</a:t>
            </a:r>
            <a:r>
              <a:rPr kumimoji="1" lang="zh-CN" altLang="en-US" sz="2200" dirty="0" smtClean="0"/>
              <a:t>学习参数</a:t>
            </a:r>
            <a:endParaRPr kumimoji="1" lang="en-US" altLang="zh-CN" dirty="0"/>
          </a:p>
          <a:p>
            <a:pPr lvl="8"/>
            <a:endParaRPr kumimoji="1" lang="en-US" altLang="zh-CN" dirty="0"/>
          </a:p>
          <a:p>
            <a:r>
              <a:rPr kumimoji="1" lang="zh-CN" altLang="en-US" dirty="0" smtClean="0"/>
              <a:t>友好功能多</a:t>
            </a:r>
            <a:endParaRPr kumimoji="1" lang="en-US" altLang="zh-CN" sz="2200" dirty="0"/>
          </a:p>
          <a:p>
            <a:pPr lvl="1"/>
            <a:r>
              <a:rPr kumimoji="1" lang="zh-CN" altLang="en-US" sz="2200" dirty="0" smtClean="0"/>
              <a:t>垂直搜索返回</a:t>
            </a:r>
            <a:endParaRPr kumimoji="1" lang="en-US" altLang="zh-CN" sz="2200" dirty="0" smtClean="0"/>
          </a:p>
          <a:p>
            <a:pPr lvl="1"/>
            <a:r>
              <a:rPr kumimoji="1" lang="zh-CN" altLang="en-US" sz="2200" dirty="0" smtClean="0"/>
              <a:t>关键字补全，页面去重</a:t>
            </a:r>
            <a:endParaRPr kumimoji="1" lang="en-US" altLang="zh-CN" sz="2200" dirty="0" smtClean="0"/>
          </a:p>
          <a:p>
            <a:pPr lvl="1"/>
            <a:r>
              <a:rPr kumimoji="1" lang="zh-CN" altLang="en-US" sz="2200" dirty="0" smtClean="0"/>
              <a:t>热门搜索</a:t>
            </a:r>
            <a:r>
              <a:rPr kumimoji="1" lang="zh-CN" altLang="zh-CN" sz="2200" dirty="0" smtClean="0"/>
              <a:t>，</a:t>
            </a:r>
            <a:r>
              <a:rPr kumimoji="1" lang="zh-CN" altLang="en-US" sz="2200" dirty="0" smtClean="0"/>
              <a:t>相关搜索，指定域搜索</a:t>
            </a:r>
            <a:endParaRPr kumimoji="1" lang="en-US" altLang="zh-CN" sz="22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总结汇报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175500" y="3683000"/>
            <a:ext cx="4317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谢谢聆听</a:t>
            </a:r>
            <a:endParaRPr kumimoji="1" lang="en-US" altLang="zh-CN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r>
              <a:rPr kumimoji="1" lang="zh-CN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kumimoji="1" lang="zh-CN" altLang="en-US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     欢迎提问</a:t>
            </a:r>
            <a:endParaRPr kumimoji="1" lang="zh-CN" altLang="en-US"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86337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es strategy  proposal presentation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S103460557.potx" id="{3B6C12A4-8662-49D0-8AEC-289B1CEC15E9}" vid="{0AC0EA90-1250-44AD-9792-CEDFE92A0644}"/>
    </a:ext>
  </a:extLst>
</a:theme>
</file>

<file path=ppt/theme/theme2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49BB7A1-C70F-403E-B471-F185B83BA82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TS103460557</Template>
  <TotalTime>0</TotalTime>
  <Words>215</Words>
  <Application>Microsoft Macintosh PowerPoint</Application>
  <PresentationFormat>自定义</PresentationFormat>
  <Paragraphs>86</Paragraphs>
  <Slides>9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0" baseType="lpstr">
      <vt:lpstr>Sales strategy  proposal presentation</vt:lpstr>
      <vt:lpstr>校园搜索引擎-展示</vt:lpstr>
      <vt:lpstr>PowerPoint 演示文稿</vt:lpstr>
      <vt:lpstr>搜索数据源</vt:lpstr>
      <vt:lpstr>搜索引擎后端</vt:lpstr>
      <vt:lpstr>搜索引擎前端</vt:lpstr>
      <vt:lpstr>搜索引擎特色展示</vt:lpstr>
      <vt:lpstr>搜索引擎特色展示</vt:lpstr>
      <vt:lpstr>搜索引擎特色展示</vt:lpstr>
      <vt:lpstr>总结汇报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2013-12-25T11:49:56Z</dcterms:created>
  <dcterms:modified xsi:type="dcterms:W3CDTF">2014-06-09T16:20:24Z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TC034605579991</vt:lpwstr>
  </property>
</Properties>
</file>